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2" r:id="rId2"/>
    <p:sldId id="328" r:id="rId3"/>
    <p:sldId id="329" r:id="rId4"/>
    <p:sldId id="330" r:id="rId5"/>
    <p:sldId id="331" r:id="rId6"/>
    <p:sldId id="386" r:id="rId7"/>
    <p:sldId id="387" r:id="rId8"/>
    <p:sldId id="388" r:id="rId9"/>
    <p:sldId id="392" r:id="rId10"/>
    <p:sldId id="389" r:id="rId11"/>
    <p:sldId id="390" r:id="rId12"/>
    <p:sldId id="394" r:id="rId13"/>
    <p:sldId id="393" r:id="rId14"/>
    <p:sldId id="391" r:id="rId15"/>
    <p:sldId id="291" r:id="rId16"/>
    <p:sldId id="375" r:id="rId17"/>
    <p:sldId id="376" r:id="rId18"/>
    <p:sldId id="377" r:id="rId19"/>
    <p:sldId id="378" r:id="rId20"/>
    <p:sldId id="382" r:id="rId21"/>
    <p:sldId id="379" r:id="rId22"/>
    <p:sldId id="380" r:id="rId23"/>
    <p:sldId id="384" r:id="rId24"/>
    <p:sldId id="383" r:id="rId25"/>
    <p:sldId id="381" r:id="rId26"/>
    <p:sldId id="395" r:id="rId2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24" autoAdjust="0"/>
  </p:normalViewPr>
  <p:slideViewPr>
    <p:cSldViewPr>
      <p:cViewPr varScale="1">
        <p:scale>
          <a:sx n="75" d="100"/>
          <a:sy n="75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323DE3E-7348-4D5C-83C1-D36A4A6D01EC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53D2740-6B92-44E5-8E71-F50FAB9082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53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97518F-8635-43C6-9A95-6FF32AA4DED0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r-F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4198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0F0696-9F2D-4C3F-9540-43062F853BF9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fr-F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8EFEF-B522-48D8-97F1-6C50900A9E91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A15B2-60A9-4DEC-ABB8-7F5901BFC2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A92C-76C0-4A27-AD25-BF5CCB8FC18D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62E83-5D11-47F7-931C-7FF516907B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C9BCF-5CCD-4C98-B9BC-94DEE4028456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975D2-99A4-4909-AF40-44A7E84FAB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1932C-E999-448D-9D7D-404D35779793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E1F16-B3B2-4B3F-8277-AD2D5A16DC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4D430-6A80-4C49-877F-217D48C38660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4FBF9-2FD0-4B8C-9F67-AA64EF0351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8840D-B4D6-4E39-B5F4-8AAB58FB14DC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261C1-89F0-4C87-AB2D-2ACCD7B8D7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71D84-A696-4581-9595-683795642EEF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78CD6-BF53-46C9-B25B-0D64EFC9DC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F5275-8B08-4684-94E0-B06F8438712C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8B7F4-6151-47F3-BF80-65D349117D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AAE0F-6687-48E8-BF50-2FEC48E04C75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EF363-1778-464C-A7FE-3E73EDFD000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28F4B-8D1B-4709-9C1D-6039E1DDD7B2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3C8D2-D2AC-4B73-ADB1-D36A1656DD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AC27C-3AFD-4373-8039-CF11A2F2BD5F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E89B3-9FEA-4718-8EC9-A514B397FC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855D96-D326-4C1E-A9BE-826175BBC9E8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A744A2-0070-4534-9489-56CF5B8F76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420938"/>
            <a:ext cx="9144000" cy="12985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7200" cap="small" dirty="0" smtClean="0"/>
              <a:t>Équations</a:t>
            </a:r>
            <a:br>
              <a:rPr lang="fr-FR" sz="7200" cap="small" dirty="0" smtClean="0"/>
            </a:br>
            <a:r>
              <a:rPr lang="fr-FR" sz="7200" cap="small" dirty="0" smtClean="0"/>
              <a:t> Série 4</a:t>
            </a:r>
            <a:endParaRPr lang="fr-FR" sz="7200" cap="small" dirty="0"/>
          </a:p>
        </p:txBody>
      </p:sp>
      <p:sp>
        <p:nvSpPr>
          <p:cNvPr id="14338" name="ZoneTexte 3"/>
          <p:cNvSpPr txBox="1">
            <a:spLocks noChangeArrowheads="1"/>
          </p:cNvSpPr>
          <p:nvPr/>
        </p:nvSpPr>
        <p:spPr bwMode="auto">
          <a:xfrm>
            <a:off x="611188" y="5589588"/>
            <a:ext cx="792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Calcul mental et automatismes – IREM de Clermont-Ferrand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re 1"/>
          <p:cNvSpPr>
            <a:spLocks noGrp="1"/>
          </p:cNvSpPr>
          <p:nvPr>
            <p:ph type="ctrTitle"/>
          </p:nvPr>
        </p:nvSpPr>
        <p:spPr>
          <a:xfrm>
            <a:off x="0" y="1125538"/>
            <a:ext cx="9144000" cy="4464050"/>
          </a:xfrm>
        </p:spPr>
        <p:txBody>
          <a:bodyPr/>
          <a:lstStyle/>
          <a:p>
            <a:r>
              <a:rPr lang="fr-FR" sz="6000" smtClean="0"/>
              <a:t>Pour chaque équation, indiquer, dans l’ordre, les étapes à utiliser pour la résoudre.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N°0</a:t>
            </a:r>
          </a:p>
        </p:txBody>
      </p:sp>
      <p:sp>
        <p:nvSpPr>
          <p:cNvPr id="3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2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74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" name="ZoneText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28445" y="1455748"/>
            <a:ext cx="2087110" cy="677108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N°0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" name="ZoneText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28445" y="1455748"/>
            <a:ext cx="2087110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6" name="ZoneTexte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45871" y="3813892"/>
            <a:ext cx="2912079" cy="49244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ZoneTexte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67726" y="2770594"/>
            <a:ext cx="2772426" cy="49244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1870075" y="2152650"/>
            <a:ext cx="540385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5)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On se ramène à un second membre nul</a:t>
            </a:r>
          </a:p>
        </p:txBody>
      </p:sp>
      <p:sp>
        <p:nvSpPr>
          <p:cNvPr id="8" name="Rectangle 7"/>
          <p:cNvSpPr/>
          <p:nvPr/>
        </p:nvSpPr>
        <p:spPr>
          <a:xfrm>
            <a:off x="3563938" y="3255963"/>
            <a:ext cx="2016125" cy="460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6) On factorise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74875" y="4406900"/>
            <a:ext cx="4854575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2)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On reconnaît une équation produit</a:t>
            </a:r>
          </a:p>
        </p:txBody>
      </p:sp>
      <p:grpSp>
        <p:nvGrpSpPr>
          <p:cNvPr id="15" name="Groupe 14"/>
          <p:cNvGrpSpPr>
            <a:grpSpLocks/>
          </p:cNvGrpSpPr>
          <p:nvPr/>
        </p:nvGrpSpPr>
        <p:grpSpPr bwMode="auto">
          <a:xfrm>
            <a:off x="1258888" y="5589588"/>
            <a:ext cx="6697662" cy="719137"/>
            <a:chOff x="1259632" y="5589240"/>
            <a:chExt cx="6696744" cy="720080"/>
          </a:xfrm>
        </p:grpSpPr>
        <p:sp>
          <p:nvSpPr>
            <p:cNvPr id="12" name="Rectangle à coins arrondis 11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3300877" y="5625800"/>
              <a:ext cx="2757109" cy="584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5) – 6) – 2)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7580" y="1349927"/>
            <a:ext cx="8408840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N°2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55776" y="1472424"/>
            <a:ext cx="4113049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N°3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33346" y="1455748"/>
            <a:ext cx="3538854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N°4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87824" y="1455748"/>
            <a:ext cx="3208251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N°5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96438" y="1349927"/>
            <a:ext cx="4335802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N°6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83768" y="1153939"/>
            <a:ext cx="4243598" cy="131407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N°7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59832" y="1124744"/>
            <a:ext cx="3107069" cy="1267655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N°8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48752" y="1349927"/>
            <a:ext cx="9241504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N°9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ZoneTexte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3848" y="1052736"/>
            <a:ext cx="2753703" cy="1358705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N°10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3" name="ZoneTexte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35194" y="1349927"/>
            <a:ext cx="6873612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2655218"/>
            <a:ext cx="8640960" cy="3006030"/>
          </a:xfrm>
          <a:blipFill rotWithShape="0">
            <a:blip r:embed="rId3"/>
            <a:stretch>
              <a:fillRect l="-1128" t="-202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7200" dirty="0" smtClean="0"/>
              <a:t>C</a:t>
            </a:r>
            <a:r>
              <a:rPr lang="fr-FR" sz="7200" cap="small" dirty="0" smtClean="0"/>
              <a:t>orrection</a:t>
            </a:r>
            <a:endParaRPr lang="fr-FR" sz="7200" cap="smal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1)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7580" y="1349927"/>
            <a:ext cx="8408840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125" y="2535238"/>
            <a:ext cx="6107113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1)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du premier degré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N°2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3)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47183" y="1472424"/>
            <a:ext cx="4113049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Rectangle 1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52422" y="2463279"/>
            <a:ext cx="5618205" cy="46166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4" name="ZoneTexte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65073" y="3152581"/>
            <a:ext cx="2015039" cy="43088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5" name="ZoneTexte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91838" y="3728645"/>
            <a:ext cx="1816266" cy="430887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N°3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277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277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6) - 2)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33346" y="1455748"/>
            <a:ext cx="3538854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70288" y="2390775"/>
            <a:ext cx="2016125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6) On factorise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ZoneTexte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20433" y="3142129"/>
            <a:ext cx="3723775" cy="43088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65350" y="3789363"/>
            <a:ext cx="4854575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2)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produit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N°4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2952076" y="5652683"/>
              <a:ext cx="3275339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3)  </a:t>
              </a:r>
              <a:r>
                <a:rPr lang="fr-FR" sz="3200" b="1" i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ou  </a:t>
              </a: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5) - 6) - 2) 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87824" y="908720"/>
            <a:ext cx="3208251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Rectangle 1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50366" y="1599183"/>
            <a:ext cx="5422318" cy="46166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grpSp>
        <p:nvGrpSpPr>
          <p:cNvPr id="3" name="Groupe 2"/>
          <p:cNvGrpSpPr>
            <a:grpSpLocks/>
          </p:cNvGrpSpPr>
          <p:nvPr/>
        </p:nvGrpSpPr>
        <p:grpSpPr bwMode="auto">
          <a:xfrm>
            <a:off x="-22225" y="2974975"/>
            <a:ext cx="2490788" cy="1593850"/>
            <a:chOff x="-99276" y="2180403"/>
            <a:chExt cx="2490794" cy="1593077"/>
          </a:xfrm>
        </p:grpSpPr>
        <p:sp>
          <p:nvSpPr>
            <p:cNvPr id="15" name="Explosion 2 14"/>
            <p:cNvSpPr/>
            <p:nvPr/>
          </p:nvSpPr>
          <p:spPr>
            <a:xfrm rot="20682919">
              <a:off x="-99276" y="2180403"/>
              <a:ext cx="2490794" cy="1593077"/>
            </a:xfrm>
            <a:prstGeom prst="irregularSeal2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33811" name="ZoneTexte 18"/>
            <p:cNvSpPr txBox="1">
              <a:spLocks noChangeArrowheads="1"/>
            </p:cNvSpPr>
            <p:nvPr/>
          </p:nvSpPr>
          <p:spPr bwMode="auto">
            <a:xfrm rot="-1485093">
              <a:off x="45823" y="2576913"/>
              <a:ext cx="2026051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sz="2600">
                  <a:solidFill>
                    <a:srgbClr val="FF0000"/>
                  </a:solidFill>
                  <a:latin typeface="Calibri" pitchFamily="34" charset="0"/>
                </a:rPr>
                <a:t>Autre méthode !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1858963" y="2349500"/>
            <a:ext cx="5403850" cy="460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5) 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se ramène à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un second membre nul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ZoneTexte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15816" y="2975466"/>
            <a:ext cx="3359061" cy="44063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70288" y="3429000"/>
            <a:ext cx="2016125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6) On factorise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ZoneTexte 2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95736" y="3933056"/>
            <a:ext cx="4774384" cy="430887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4" name="ZoneTexte 2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49825" y="4365104"/>
            <a:ext cx="3522375" cy="430887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11388" y="4868863"/>
            <a:ext cx="4854575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2)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produit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N°5</a:t>
            </a: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6) – 2)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96438" y="1349927"/>
            <a:ext cx="4335802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52825" y="2032000"/>
            <a:ext cx="2016125" cy="460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6) On factorise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44713" y="3829050"/>
            <a:ext cx="4854575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2)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produit</a:t>
            </a:r>
          </a:p>
        </p:txBody>
      </p:sp>
      <p:sp>
        <p:nvSpPr>
          <p:cNvPr id="15" name="ZoneTexte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71800" y="2710081"/>
            <a:ext cx="3601692" cy="43088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9" name="ZoneTexte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3848" y="3214137"/>
            <a:ext cx="2765244" cy="43088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N°6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4)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83768" y="1153939"/>
            <a:ext cx="4243598" cy="131407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06236" y="3613125"/>
            <a:ext cx="2301668" cy="830997"/>
          </a:xfrm>
          <a:prstGeom prst="rect">
            <a:avLst/>
          </a:prstGeom>
          <a:blipFill rotWithShape="0">
            <a:blip r:embed="rId3"/>
            <a:stretch>
              <a:fillRect t="-5882" b="-16176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62163" y="2751138"/>
            <a:ext cx="4997450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4)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quotient</a:t>
            </a:r>
          </a:p>
        </p:txBody>
      </p:sp>
      <p:grpSp>
        <p:nvGrpSpPr>
          <p:cNvPr id="19" name="Groupe 18"/>
          <p:cNvGrpSpPr>
            <a:grpSpLocks/>
          </p:cNvGrpSpPr>
          <p:nvPr/>
        </p:nvGrpSpPr>
        <p:grpSpPr bwMode="auto">
          <a:xfrm>
            <a:off x="755650" y="3484563"/>
            <a:ext cx="936625" cy="881062"/>
            <a:chOff x="620974" y="3673747"/>
            <a:chExt cx="936104" cy="881236"/>
          </a:xfrm>
        </p:grpSpPr>
        <p:sp>
          <p:nvSpPr>
            <p:cNvPr id="20" name="Triangle isocèle 19"/>
            <p:cNvSpPr/>
            <p:nvPr/>
          </p:nvSpPr>
          <p:spPr>
            <a:xfrm>
              <a:off x="620974" y="3673747"/>
              <a:ext cx="936104" cy="832014"/>
            </a:xfrm>
            <a:prstGeom prst="triangle">
              <a:avLst>
                <a:gd name="adj" fmla="val 48474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35854" name="ZoneTexte 20"/>
            <p:cNvSpPr txBox="1">
              <a:spLocks noChangeArrowheads="1"/>
            </p:cNvSpPr>
            <p:nvPr/>
          </p:nvSpPr>
          <p:spPr bwMode="auto">
            <a:xfrm flipH="1">
              <a:off x="899593" y="3785542"/>
              <a:ext cx="28803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4400" b="1">
                  <a:latin typeface="Calibri" pitchFamily="34" charset="0"/>
                </a:rPr>
                <a:t>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N°7</a:t>
            </a: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6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7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1)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59832" y="1124744"/>
            <a:ext cx="3107069" cy="1267655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11288" y="2590800"/>
            <a:ext cx="6321425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1)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du premier degré</a:t>
            </a:r>
          </a:p>
        </p:txBody>
      </p:sp>
      <p:sp>
        <p:nvSpPr>
          <p:cNvPr id="14" name="ZoneTexte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42568" y="3241465"/>
            <a:ext cx="3113608" cy="43088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N°8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6) </a:t>
              </a: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–</a:t>
              </a: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 2)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48752" y="1349927"/>
            <a:ext cx="9241504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52825" y="2247900"/>
            <a:ext cx="2016125" cy="460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6) On factorise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78038" y="4264025"/>
            <a:ext cx="5000625" cy="460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2)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produit</a:t>
            </a:r>
          </a:p>
        </p:txBody>
      </p:sp>
      <p:sp>
        <p:nvSpPr>
          <p:cNvPr id="19" name="ZoneTexte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07704" y="2942648"/>
            <a:ext cx="5298437" cy="486352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2268538" y="1989138"/>
            <a:ext cx="14398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4716463" y="1989138"/>
            <a:ext cx="14398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23318" y="3574177"/>
            <a:ext cx="3720890" cy="43088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N°9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6) </a:t>
              </a: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–</a:t>
              </a: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 4)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3848" y="836712"/>
            <a:ext cx="2753703" cy="1358705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52825" y="2349500"/>
            <a:ext cx="2016125" cy="460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6) On factorise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85963" y="4005263"/>
            <a:ext cx="5151437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4)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quotient</a:t>
            </a:r>
          </a:p>
        </p:txBody>
      </p:sp>
      <p:sp>
        <p:nvSpPr>
          <p:cNvPr id="19" name="ZoneTexte 18"/>
          <p:cNvSpPr txBox="1">
            <a:spLocks noChangeArrowheads="1"/>
          </p:cNvSpPr>
          <p:nvPr/>
        </p:nvSpPr>
        <p:spPr bwMode="auto">
          <a:xfrm>
            <a:off x="838200" y="4549775"/>
            <a:ext cx="23860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b="1">
                <a:latin typeface="Calibri" pitchFamily="34" charset="0"/>
              </a:rPr>
              <a:t>0 est la valeur interdite</a:t>
            </a:r>
          </a:p>
        </p:txBody>
      </p:sp>
      <p:sp>
        <p:nvSpPr>
          <p:cNvPr id="20" name="ZoneTexte 1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50082" y="2996952"/>
            <a:ext cx="3522118" cy="836126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grpSp>
        <p:nvGrpSpPr>
          <p:cNvPr id="21" name="Groupe 20"/>
          <p:cNvGrpSpPr>
            <a:grpSpLocks/>
          </p:cNvGrpSpPr>
          <p:nvPr/>
        </p:nvGrpSpPr>
        <p:grpSpPr bwMode="auto">
          <a:xfrm>
            <a:off x="241300" y="4376738"/>
            <a:ext cx="936625" cy="881062"/>
            <a:chOff x="620974" y="3673747"/>
            <a:chExt cx="936104" cy="881236"/>
          </a:xfrm>
        </p:grpSpPr>
        <p:sp>
          <p:nvSpPr>
            <p:cNvPr id="22" name="Triangle isocèle 21"/>
            <p:cNvSpPr/>
            <p:nvPr/>
          </p:nvSpPr>
          <p:spPr>
            <a:xfrm>
              <a:off x="620974" y="3673747"/>
              <a:ext cx="936104" cy="832014"/>
            </a:xfrm>
            <a:prstGeom prst="triangle">
              <a:avLst>
                <a:gd name="adj" fmla="val 48474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38928" name="ZoneTexte 22"/>
            <p:cNvSpPr txBox="1">
              <a:spLocks noChangeArrowheads="1"/>
            </p:cNvSpPr>
            <p:nvPr/>
          </p:nvSpPr>
          <p:spPr bwMode="auto">
            <a:xfrm flipH="1">
              <a:off x="899593" y="3785542"/>
              <a:ext cx="28803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4400" b="1">
                  <a:latin typeface="Calibri" pitchFamily="34" charset="0"/>
                </a:rPr>
                <a:t>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N°10</a:t>
            </a: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223963" y="5516563"/>
            <a:ext cx="6696075" cy="720725"/>
            <a:chOff x="1259632" y="5589240"/>
            <a:chExt cx="6696744" cy="7200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259632" y="5589240"/>
              <a:ext cx="6696744" cy="7200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491880" y="5652683"/>
              <a:ext cx="2232248" cy="585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5) </a:t>
              </a: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–</a:t>
              </a:r>
              <a:r>
                <a:rPr lang="fr-FR" sz="32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 6) – 2) </a:t>
              </a:r>
              <a:endParaRPr lang="fr-FR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35194" y="908720"/>
            <a:ext cx="6873612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52825" y="2852738"/>
            <a:ext cx="2016125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6) On factorise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78038" y="4868863"/>
            <a:ext cx="5000625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2) On reconnaît une équation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produit</a:t>
            </a:r>
          </a:p>
        </p:txBody>
      </p:sp>
      <p:sp>
        <p:nvSpPr>
          <p:cNvPr id="19" name="ZoneTexte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07704" y="2348880"/>
            <a:ext cx="5381217" cy="43088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0" name="ZoneTexte 1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12852" y="3429000"/>
            <a:ext cx="6399508" cy="43088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ZoneTexte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37859" y="3861048"/>
            <a:ext cx="5298437" cy="486352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58963" y="1700213"/>
            <a:ext cx="5403850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5) On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se ramène à </a:t>
            </a: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un second membre nul</a:t>
            </a:r>
            <a:endParaRPr lang="fr-F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ZoneTexte 2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99792" y="4366265"/>
            <a:ext cx="3789820" cy="430887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708275"/>
            <a:ext cx="9144000" cy="11525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9800" cap="small" dirty="0" smtClean="0"/>
              <a:t>Fin</a:t>
            </a:r>
            <a:endParaRPr lang="fr-FR" sz="7200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191</Words>
  <Application>Microsoft Office PowerPoint</Application>
  <PresentationFormat>Affichage à l'écran (4:3)</PresentationFormat>
  <Paragraphs>64</Paragraphs>
  <Slides>26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9" baseType="lpstr">
      <vt:lpstr>Calibri</vt:lpstr>
      <vt:lpstr>Arial</vt:lpstr>
      <vt:lpstr>Thème Office</vt:lpstr>
      <vt:lpstr>ÉQUATIONS  SÉRIE 4</vt:lpstr>
      <vt:lpstr>Pour chaque équation, indiquer, dans l’ordre, les étapes à utiliser pour la résoudre. </vt:lpstr>
      <vt:lpstr>N°0</vt:lpstr>
      <vt:lpstr>N°0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CORRECTION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LOGIQUE</dc:title>
  <dc:creator>BASTIDE Christine</dc:creator>
  <cp:lastModifiedBy>Hélène_Trillard</cp:lastModifiedBy>
  <cp:revision>141</cp:revision>
  <dcterms:created xsi:type="dcterms:W3CDTF">2014-04-12T08:02:15Z</dcterms:created>
  <dcterms:modified xsi:type="dcterms:W3CDTF">2018-03-21T15:47:06Z</dcterms:modified>
</cp:coreProperties>
</file>