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72" r:id="rId2"/>
    <p:sldId id="324" r:id="rId3"/>
    <p:sldId id="273" r:id="rId4"/>
    <p:sldId id="320" r:id="rId5"/>
    <p:sldId id="321" r:id="rId6"/>
    <p:sldId id="322" r:id="rId7"/>
    <p:sldId id="323" r:id="rId8"/>
    <p:sldId id="258" r:id="rId9"/>
    <p:sldId id="294" r:id="rId10"/>
    <p:sldId id="293" r:id="rId11"/>
    <p:sldId id="297" r:id="rId12"/>
    <p:sldId id="296" r:id="rId13"/>
    <p:sldId id="298" r:id="rId14"/>
    <p:sldId id="295" r:id="rId15"/>
    <p:sldId id="299" r:id="rId16"/>
    <p:sldId id="300" r:id="rId17"/>
    <p:sldId id="292" r:id="rId18"/>
    <p:sldId id="291" r:id="rId19"/>
    <p:sldId id="301" r:id="rId20"/>
    <p:sldId id="312" r:id="rId21"/>
    <p:sldId id="310" r:id="rId22"/>
    <p:sldId id="315" r:id="rId23"/>
    <p:sldId id="314" r:id="rId24"/>
    <p:sldId id="316" r:id="rId25"/>
    <p:sldId id="313" r:id="rId26"/>
    <p:sldId id="317" r:id="rId27"/>
    <p:sldId id="327" r:id="rId28"/>
    <p:sldId id="319" r:id="rId29"/>
    <p:sldId id="311" r:id="rId30"/>
    <p:sldId id="325" r:id="rId31"/>
  </p:sldIdLst>
  <p:sldSz cx="9144000" cy="6858000" type="screen4x3"/>
  <p:notesSz cx="6797675" cy="987425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38" autoAdjust="0"/>
    <p:restoredTop sz="94624" autoAdjust="0"/>
  </p:normalViewPr>
  <p:slideViewPr>
    <p:cSldViewPr>
      <p:cViewPr varScale="1">
        <p:scale>
          <a:sx n="75" d="100"/>
          <a:sy n="75" d="100"/>
        </p:scale>
        <p:origin x="-10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E6DDA1E-9C59-4AC8-AEDE-A34EAF057FD3}" type="datetimeFigureOut">
              <a:rPr lang="fr-FR"/>
              <a:pPr>
                <a:defRPr/>
              </a:pPr>
              <a:t>21/03/2018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378EE69-5D12-4DA9-91F3-3C7AB0C00B6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smtClean="0"/>
          </a:p>
        </p:txBody>
      </p:sp>
      <p:sp>
        <p:nvSpPr>
          <p:cNvPr id="15363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8711267-9E5E-45D7-A5C2-816C10E08129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fr-FR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smtClean="0"/>
          </a:p>
        </p:txBody>
      </p:sp>
      <p:sp>
        <p:nvSpPr>
          <p:cNvPr id="46083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3B5A5DC-2AA6-4630-8771-8B73A76FBE0E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fr-FR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6F9D8-16E0-4B40-9633-F9BC48F3CDEF}" type="datetimeFigureOut">
              <a:rPr lang="fr-FR"/>
              <a:pPr>
                <a:defRPr/>
              </a:pPr>
              <a:t>21/03/2018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DDC7C-977F-4DEF-A4B1-AB350E508ED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1D32B-64A8-45E5-9CE3-05778C7176AF}" type="datetimeFigureOut">
              <a:rPr lang="fr-FR"/>
              <a:pPr>
                <a:defRPr/>
              </a:pPr>
              <a:t>21/03/2018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BAEB8-170B-4689-8E02-351D67AC550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3E1EA-2128-40F1-A949-1E27D55556F2}" type="datetimeFigureOut">
              <a:rPr lang="fr-FR"/>
              <a:pPr>
                <a:defRPr/>
              </a:pPr>
              <a:t>21/03/2018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C6B8DB-424B-4B41-9152-447DBE70709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8DC58-BBCC-4728-A027-2BB8A8058CB4}" type="datetimeFigureOut">
              <a:rPr lang="fr-FR"/>
              <a:pPr>
                <a:defRPr/>
              </a:pPr>
              <a:t>21/03/2018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7ECD1-8C8D-43F1-9B12-E306632C969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BE147C-C87E-4B82-B802-9F3901EDD55D}" type="datetimeFigureOut">
              <a:rPr lang="fr-FR"/>
              <a:pPr>
                <a:defRPr/>
              </a:pPr>
              <a:t>21/03/2018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0C0E4-9E17-4202-87B1-6CEF441D255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4F8F38-A047-48E5-9471-560DB12CC578}" type="datetimeFigureOut">
              <a:rPr lang="fr-FR"/>
              <a:pPr>
                <a:defRPr/>
              </a:pPr>
              <a:t>21/03/2018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8BA55-B9E0-4576-ACC2-058F5827328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E0E49-CC9F-4F1E-AF66-08D7850EC73C}" type="datetimeFigureOut">
              <a:rPr lang="fr-FR"/>
              <a:pPr>
                <a:defRPr/>
              </a:pPr>
              <a:t>21/03/2018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908DF-D24A-4F56-BC43-29931A7BAB7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620D4-75D6-42A2-9024-B58CED2DCA9A}" type="datetimeFigureOut">
              <a:rPr lang="fr-FR"/>
              <a:pPr>
                <a:defRPr/>
              </a:pPr>
              <a:t>21/03/2018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9C1DB-96A1-434F-BB4F-A7518EF5CA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5902E-796D-4C0C-971E-586A1D8BE1A9}" type="datetimeFigureOut">
              <a:rPr lang="fr-FR"/>
              <a:pPr>
                <a:defRPr/>
              </a:pPr>
              <a:t>21/03/2018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44C67-41A4-4C66-8B96-0ED7E76F208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1BAD2-F821-4A0E-A4B5-C8566A2DD6F5}" type="datetimeFigureOut">
              <a:rPr lang="fr-FR"/>
              <a:pPr>
                <a:defRPr/>
              </a:pPr>
              <a:t>21/03/2018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12881-C1F8-4110-9D53-B60C7475CA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96DDE-104E-4671-B8B9-6FA4A74D808E}" type="datetimeFigureOut">
              <a:rPr lang="fr-FR"/>
              <a:pPr>
                <a:defRPr/>
              </a:pPr>
              <a:t>21/03/2018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EF421-D66E-46A7-B35A-D73FC4104C6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947659E-33B1-4687-9CBE-1CC22B476646}" type="datetimeFigureOut">
              <a:rPr lang="fr-FR"/>
              <a:pPr>
                <a:defRPr/>
              </a:pPr>
              <a:t>21/03/2018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A4EB29D-3F66-4BBB-BC61-D87D96CEBA2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1773238"/>
            <a:ext cx="9144000" cy="216058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9800" cap="small" dirty="0" smtClean="0"/>
              <a:t>Équations</a:t>
            </a:r>
            <a:r>
              <a:rPr lang="fr-FR" sz="7200" cap="small" dirty="0" smtClean="0"/>
              <a:t/>
            </a:r>
            <a:br>
              <a:rPr lang="fr-FR" sz="7200" cap="small" dirty="0" smtClean="0"/>
            </a:br>
            <a:r>
              <a:rPr lang="fr-FR" sz="7200" cap="small" dirty="0" smtClean="0"/>
              <a:t>Série 3</a:t>
            </a:r>
            <a:endParaRPr lang="fr-FR" sz="7200" cap="small" dirty="0"/>
          </a:p>
        </p:txBody>
      </p:sp>
      <p:sp>
        <p:nvSpPr>
          <p:cNvPr id="14338" name="ZoneTexte 3"/>
          <p:cNvSpPr txBox="1">
            <a:spLocks noChangeArrowheads="1"/>
          </p:cNvSpPr>
          <p:nvPr/>
        </p:nvSpPr>
        <p:spPr bwMode="auto">
          <a:xfrm>
            <a:off x="611188" y="5589588"/>
            <a:ext cx="79216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>
                <a:latin typeface="Calibri" pitchFamily="34" charset="0"/>
              </a:rPr>
              <a:t>Calcul mental et automatismes – IREM de Clermont-Ferrand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3341688"/>
          </a:xfrm>
        </p:spPr>
        <p:txBody>
          <a:bodyPr rtlCol="0" anchor="ctr">
            <a:noAutofit/>
          </a:bodyPr>
          <a:lstStyle/>
          <a:p>
            <a:pPr algn="ctr" fontAlgn="auto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8000" dirty="0" smtClean="0">
                <a:latin typeface="+mj-lt"/>
                <a:ea typeface="+mj-ea"/>
                <a:cs typeface="+mj-cs"/>
              </a:rPr>
              <a:t>Choisir une démarche de résolution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1125538"/>
            <a:ext cx="9144000" cy="44640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6000" dirty="0" smtClean="0"/>
              <a:t>À quel(s) type(s) </a:t>
            </a:r>
            <a:br>
              <a:rPr lang="fr-FR" sz="6000" dirty="0" smtClean="0"/>
            </a:br>
            <a:r>
              <a:rPr lang="fr-FR" sz="6000" dirty="0" smtClean="0"/>
              <a:t>d’équation(s) « de référence », les équations suivantes </a:t>
            </a:r>
            <a:br>
              <a:rPr lang="fr-FR" sz="6000" dirty="0" smtClean="0"/>
            </a:br>
            <a:r>
              <a:rPr lang="fr-FR" sz="6000" dirty="0" smtClean="0"/>
              <a:t>sont-elles équivalentes ?</a:t>
            </a:r>
            <a:endParaRPr lang="fr-FR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N°0</a:t>
            </a: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843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843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843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250825" y="2824163"/>
            <a:ext cx="8642350" cy="38449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du premier degré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« X² = a »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produit nul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quotient nul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</p:txBody>
      </p:sp>
      <p:sp>
        <p:nvSpPr>
          <p:cNvPr id="1844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1" name="Rectangle 10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411760" y="1340768"/>
            <a:ext cx="4320480" cy="769441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N°0</a:t>
            </a: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946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250825" y="2824163"/>
            <a:ext cx="8642350" cy="38449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du premier degré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« X² = a »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produit nul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quotient nul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</p:txBody>
      </p:sp>
      <p:sp>
        <p:nvSpPr>
          <p:cNvPr id="20" name="ZoneTexte 19"/>
          <p:cNvSpPr txBox="1">
            <a:spLocks noChangeArrowheads="1"/>
          </p:cNvSpPr>
          <p:nvPr/>
        </p:nvSpPr>
        <p:spPr bwMode="auto">
          <a:xfrm>
            <a:off x="4284663" y="4365625"/>
            <a:ext cx="1366837" cy="101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6000" b="1">
                <a:solidFill>
                  <a:srgbClr val="00B050"/>
                </a:solidFill>
                <a:latin typeface="Calibri" pitchFamily="34" charset="0"/>
                <a:sym typeface="Wingdings" pitchFamily="2" charset="2"/>
              </a:rPr>
              <a:t></a:t>
            </a:r>
            <a:endParaRPr lang="fr-FR" sz="6000" b="1">
              <a:solidFill>
                <a:srgbClr val="00B050"/>
              </a:solidFill>
              <a:latin typeface="Calibri" pitchFamily="34" charset="0"/>
            </a:endParaRPr>
          </a:p>
        </p:txBody>
      </p:sp>
      <p:cxnSp>
        <p:nvCxnSpPr>
          <p:cNvPr id="22" name="Connecteur droit 21"/>
          <p:cNvCxnSpPr/>
          <p:nvPr/>
        </p:nvCxnSpPr>
        <p:spPr>
          <a:xfrm>
            <a:off x="827088" y="4292600"/>
            <a:ext cx="33845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>
            <a:off x="827088" y="3743325"/>
            <a:ext cx="446563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900113" y="5472113"/>
            <a:ext cx="36004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ensées 16"/>
          <p:cNvSpPr/>
          <p:nvPr/>
        </p:nvSpPr>
        <p:spPr>
          <a:xfrm>
            <a:off x="3635375" y="2133600"/>
            <a:ext cx="4249738" cy="1008063"/>
          </a:xfrm>
          <a:prstGeom prst="cloudCallout">
            <a:avLst>
              <a:gd name="adj1" fmla="val -57432"/>
              <a:gd name="adj2" fmla="val -45691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946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" name="Rectangle 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411760" y="1340768"/>
            <a:ext cx="4320480" cy="769441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4" name="ZoneTexte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347864" y="2327393"/>
            <a:ext cx="4821841" cy="492443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N°0 bis</a:t>
            </a: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048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048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250825" y="2824163"/>
            <a:ext cx="8642350" cy="38449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du premier degré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« X² = a »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produit nul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quotient nul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</p:txBody>
      </p:sp>
      <p:sp>
        <p:nvSpPr>
          <p:cNvPr id="2048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" name="ZoneTexte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186449" y="1340768"/>
            <a:ext cx="2753703" cy="67710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N°0 bis</a:t>
            </a: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150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150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250825" y="2824163"/>
            <a:ext cx="8642350" cy="38449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du premier degré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« X² = a »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produit nul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quotient nul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</p:txBody>
      </p:sp>
      <p:sp>
        <p:nvSpPr>
          <p:cNvPr id="20" name="ZoneTexte 19"/>
          <p:cNvSpPr txBox="1">
            <a:spLocks noChangeArrowheads="1"/>
          </p:cNvSpPr>
          <p:nvPr/>
        </p:nvSpPr>
        <p:spPr bwMode="auto">
          <a:xfrm>
            <a:off x="4067175" y="3789363"/>
            <a:ext cx="13684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6000" b="1">
                <a:solidFill>
                  <a:srgbClr val="00B050"/>
                </a:solidFill>
                <a:latin typeface="Calibri" pitchFamily="34" charset="0"/>
                <a:sym typeface="Wingdings" pitchFamily="2" charset="2"/>
              </a:rPr>
              <a:t></a:t>
            </a:r>
            <a:endParaRPr lang="fr-FR" sz="6000" b="1">
              <a:solidFill>
                <a:srgbClr val="00B050"/>
              </a:solidFill>
              <a:latin typeface="Calibri" pitchFamily="34" charset="0"/>
            </a:endParaRPr>
          </a:p>
        </p:txBody>
      </p:sp>
      <p:cxnSp>
        <p:nvCxnSpPr>
          <p:cNvPr id="22" name="Connecteur droit 21"/>
          <p:cNvCxnSpPr/>
          <p:nvPr/>
        </p:nvCxnSpPr>
        <p:spPr>
          <a:xfrm>
            <a:off x="827088" y="4895850"/>
            <a:ext cx="352901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>
            <a:off x="827088" y="3716338"/>
            <a:ext cx="446563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900113" y="5472113"/>
            <a:ext cx="36004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ensées 16"/>
          <p:cNvSpPr/>
          <p:nvPr/>
        </p:nvSpPr>
        <p:spPr>
          <a:xfrm>
            <a:off x="3924300" y="2133600"/>
            <a:ext cx="3240088" cy="1008063"/>
          </a:xfrm>
          <a:prstGeom prst="cloudCallout">
            <a:avLst>
              <a:gd name="adj1" fmla="val -52558"/>
              <a:gd name="adj2" fmla="val -52674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151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15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8" name="ZoneTexte 1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186449" y="1340768"/>
            <a:ext cx="2753703" cy="67710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21" name="ZoneTexte 2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358252" y="2362525"/>
            <a:ext cx="2016385" cy="492443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N°1</a:t>
            </a: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25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25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250825" y="2824163"/>
            <a:ext cx="8642350" cy="38449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du premier degré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« X² = a »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produit nul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quotient nul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</p:txBody>
      </p:sp>
      <p:sp>
        <p:nvSpPr>
          <p:cNvPr id="3" name="ZoneTexte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060902" y="1340768"/>
            <a:ext cx="7111498" cy="67710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N°2</a:t>
            </a: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355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355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3561" name="Rectangle 10"/>
          <p:cNvSpPr>
            <a:spLocks noChangeArrowheads="1"/>
          </p:cNvSpPr>
          <p:nvPr/>
        </p:nvSpPr>
        <p:spPr bwMode="auto">
          <a:xfrm>
            <a:off x="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250825" y="2824163"/>
            <a:ext cx="8642350" cy="38449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du premier degré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« X² = a »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produit nul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quotient nul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</p:txBody>
      </p:sp>
      <p:sp>
        <p:nvSpPr>
          <p:cNvPr id="3" name="ZoneTexte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123728" y="1304102"/>
            <a:ext cx="4930965" cy="756746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N°3</a:t>
            </a: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458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458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458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" name="ZoneTexte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318471" y="1150065"/>
            <a:ext cx="2477665" cy="1283300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>
          <a:xfrm>
            <a:off x="250825" y="2824163"/>
            <a:ext cx="8642350" cy="38449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du premier degré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« X² = a »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produit nul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quotient nul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N°4</a:t>
            </a: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560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560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2" name="ZoneTexte 1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07143" y="1373143"/>
            <a:ext cx="8413329" cy="67710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250825" y="2824163"/>
            <a:ext cx="8642350" cy="38449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du premier degré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« X² = a »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produit nul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quotient nul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N°5</a:t>
            </a: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662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662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662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663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" name="ZoneTexte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568151" y="1105109"/>
            <a:ext cx="4092081" cy="1267655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>
          <a:xfrm>
            <a:off x="250825" y="2824163"/>
            <a:ext cx="8642350" cy="38449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du premier degré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« X² = a »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produit nul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quotient nul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N°6</a:t>
            </a: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765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765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765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" name="ZoneTexte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347864" y="1268760"/>
            <a:ext cx="2481898" cy="1272080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>
          <a:xfrm>
            <a:off x="250825" y="2824163"/>
            <a:ext cx="8642350" cy="38449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du premier degré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« X² = a »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produit nul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quotient nul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N°7</a:t>
            </a: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867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867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867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867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" name="ZoneTexte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197605" y="1412776"/>
            <a:ext cx="4822667" cy="67710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>
          <a:xfrm>
            <a:off x="250825" y="2824163"/>
            <a:ext cx="8642350" cy="38449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du premier degré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« X² = a »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produit nul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quotient nul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N°8</a:t>
            </a: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970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970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970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" name="ZoneTexte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335234" y="1484784"/>
            <a:ext cx="4473532" cy="67710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>
          <a:xfrm>
            <a:off x="250825" y="2824163"/>
            <a:ext cx="8642350" cy="38449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du premier degré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« X² = a »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produit nul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quotient nul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N°9</a:t>
            </a: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072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072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072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072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072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072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" name="ZoneTexte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411760" y="1455748"/>
            <a:ext cx="4368119" cy="67710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250825" y="2824163"/>
            <a:ext cx="8642350" cy="38449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du premier degré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« X² = a »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produit nul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quotient nul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N°10</a:t>
            </a: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174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174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175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" name="ZoneTexte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267744" y="1322184"/>
            <a:ext cx="4722255" cy="67710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>
          <a:xfrm>
            <a:off x="250825" y="2824163"/>
            <a:ext cx="8642350" cy="38449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du premier degré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« X² = a »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produit nul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quotient nul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7200" dirty="0" smtClean="0"/>
              <a:t>C</a:t>
            </a:r>
            <a:r>
              <a:rPr lang="fr-FR" sz="7200" cap="small" dirty="0" smtClean="0"/>
              <a:t>orrection</a:t>
            </a:r>
            <a:endParaRPr lang="fr-FR" sz="7200" cap="small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N°1</a:t>
            </a:r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379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379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379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0" name="ZoneTexte 19"/>
          <p:cNvSpPr txBox="1">
            <a:spLocks noChangeArrowheads="1"/>
          </p:cNvSpPr>
          <p:nvPr/>
        </p:nvSpPr>
        <p:spPr bwMode="auto">
          <a:xfrm>
            <a:off x="4356100" y="4360863"/>
            <a:ext cx="13684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6000" b="1">
                <a:solidFill>
                  <a:srgbClr val="00B050"/>
                </a:solidFill>
                <a:latin typeface="Calibri" pitchFamily="34" charset="0"/>
                <a:sym typeface="Wingdings" pitchFamily="2" charset="2"/>
              </a:rPr>
              <a:t></a:t>
            </a:r>
            <a:endParaRPr lang="fr-FR" sz="6000" b="1">
              <a:solidFill>
                <a:srgbClr val="00B050"/>
              </a:solidFill>
              <a:latin typeface="Calibri" pitchFamily="34" charset="0"/>
            </a:endParaRPr>
          </a:p>
        </p:txBody>
      </p:sp>
      <p:cxnSp>
        <p:nvCxnSpPr>
          <p:cNvPr id="22" name="Connecteur droit 21"/>
          <p:cNvCxnSpPr/>
          <p:nvPr/>
        </p:nvCxnSpPr>
        <p:spPr>
          <a:xfrm>
            <a:off x="827088" y="4292600"/>
            <a:ext cx="33845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>
            <a:off x="827088" y="3716338"/>
            <a:ext cx="446563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900113" y="5445125"/>
            <a:ext cx="36004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988894" y="1340768"/>
            <a:ext cx="7111498" cy="67710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5" name="Espace réservé du contenu 2"/>
          <p:cNvSpPr txBox="1">
            <a:spLocks/>
          </p:cNvSpPr>
          <p:nvPr/>
        </p:nvSpPr>
        <p:spPr>
          <a:xfrm>
            <a:off x="250825" y="2824163"/>
            <a:ext cx="8642350" cy="38449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du premier degré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« X² = a »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produit nul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quotient nul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N°2</a:t>
            </a:r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481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482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482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0" name="ZoneTexte 19"/>
          <p:cNvSpPr txBox="1">
            <a:spLocks noChangeArrowheads="1"/>
          </p:cNvSpPr>
          <p:nvPr/>
        </p:nvSpPr>
        <p:spPr bwMode="auto">
          <a:xfrm>
            <a:off x="5219700" y="3213100"/>
            <a:ext cx="13684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6000" b="1">
                <a:solidFill>
                  <a:srgbClr val="00B050"/>
                </a:solidFill>
                <a:latin typeface="Calibri" pitchFamily="34" charset="0"/>
                <a:sym typeface="Wingdings" pitchFamily="2" charset="2"/>
              </a:rPr>
              <a:t></a:t>
            </a:r>
            <a:endParaRPr lang="fr-FR" sz="6000" b="1">
              <a:solidFill>
                <a:srgbClr val="00B050"/>
              </a:solidFill>
              <a:latin typeface="Calibri" pitchFamily="34" charset="0"/>
            </a:endParaRPr>
          </a:p>
        </p:txBody>
      </p:sp>
      <p:cxnSp>
        <p:nvCxnSpPr>
          <p:cNvPr id="22" name="Connecteur droit 21"/>
          <p:cNvCxnSpPr/>
          <p:nvPr/>
        </p:nvCxnSpPr>
        <p:spPr>
          <a:xfrm>
            <a:off x="827088" y="4292600"/>
            <a:ext cx="33845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>
            <a:off x="827088" y="4868863"/>
            <a:ext cx="352901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900113" y="5445125"/>
            <a:ext cx="367188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123728" y="1235301"/>
            <a:ext cx="4930965" cy="756746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4" name="Espace réservé du contenu 2"/>
          <p:cNvSpPr txBox="1">
            <a:spLocks/>
          </p:cNvSpPr>
          <p:nvPr/>
        </p:nvSpPr>
        <p:spPr>
          <a:xfrm>
            <a:off x="250825" y="2824163"/>
            <a:ext cx="8642350" cy="38449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du premier degré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« X² = a »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produit nul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quotient nul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sées 3"/>
          <p:cNvSpPr/>
          <p:nvPr/>
        </p:nvSpPr>
        <p:spPr>
          <a:xfrm>
            <a:off x="1928813" y="2008188"/>
            <a:ext cx="5256212" cy="2022475"/>
          </a:xfrm>
          <a:prstGeom prst="cloudCallout">
            <a:avLst>
              <a:gd name="adj1" fmla="val 13847"/>
              <a:gd name="adj2" fmla="val -70673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5842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N°3</a:t>
            </a:r>
          </a:p>
        </p:txBody>
      </p:sp>
      <p:sp>
        <p:nvSpPr>
          <p:cNvPr id="3584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584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584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584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0" name="ZoneTexte 19"/>
          <p:cNvSpPr txBox="1">
            <a:spLocks noChangeArrowheads="1"/>
          </p:cNvSpPr>
          <p:nvPr/>
        </p:nvSpPr>
        <p:spPr bwMode="auto">
          <a:xfrm>
            <a:off x="4365625" y="5497513"/>
            <a:ext cx="13684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6000" b="1">
                <a:solidFill>
                  <a:srgbClr val="00B050"/>
                </a:solidFill>
                <a:latin typeface="Calibri" pitchFamily="34" charset="0"/>
                <a:sym typeface="Wingdings" pitchFamily="2" charset="2"/>
              </a:rPr>
              <a:t></a:t>
            </a:r>
            <a:endParaRPr lang="fr-FR" sz="6000" b="1">
              <a:solidFill>
                <a:srgbClr val="00B050"/>
              </a:solidFill>
              <a:latin typeface="Calibri" pitchFamily="34" charset="0"/>
            </a:endParaRPr>
          </a:p>
        </p:txBody>
      </p:sp>
      <p:cxnSp>
        <p:nvCxnSpPr>
          <p:cNvPr id="22" name="Connecteur droit 21"/>
          <p:cNvCxnSpPr/>
          <p:nvPr/>
        </p:nvCxnSpPr>
        <p:spPr>
          <a:xfrm>
            <a:off x="935038" y="5400675"/>
            <a:ext cx="33845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>
            <a:off x="935038" y="4221163"/>
            <a:ext cx="446563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827088" y="4833938"/>
            <a:ext cx="3168650" cy="63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75856" y="777548"/>
            <a:ext cx="2477665" cy="12833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6" name="ZoneTexte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19828" y="2127682"/>
            <a:ext cx="2673103" cy="816634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3" name="Pensées 2"/>
          <p:cNvSpPr/>
          <p:nvPr/>
        </p:nvSpPr>
        <p:spPr>
          <a:xfrm>
            <a:off x="5805488" y="2879725"/>
            <a:ext cx="3275012" cy="1701800"/>
          </a:xfrm>
          <a:prstGeom prst="cloudCallout">
            <a:avLst>
              <a:gd name="adj1" fmla="val -23013"/>
              <a:gd name="adj2" fmla="val -6751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8" name="ZoneTexte 1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199499" y="3480695"/>
            <a:ext cx="2513572" cy="825419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21" name="ZoneTexte 2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19828" y="2996952"/>
            <a:ext cx="3170035" cy="827855"/>
          </a:xfrm>
          <a:prstGeom prst="rect">
            <a:avLst/>
          </a:prstGeom>
          <a:blipFill rotWithShape="0">
            <a:blip r:embed="rId5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9" name="Espace réservé du contenu 2"/>
          <p:cNvSpPr txBox="1">
            <a:spLocks/>
          </p:cNvSpPr>
          <p:nvPr/>
        </p:nvSpPr>
        <p:spPr>
          <a:xfrm>
            <a:off x="250825" y="3328988"/>
            <a:ext cx="8642350" cy="31845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du premier degré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« X² = a »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produit nul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quotient nul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0" grpId="0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sées 3"/>
          <p:cNvSpPr/>
          <p:nvPr/>
        </p:nvSpPr>
        <p:spPr>
          <a:xfrm>
            <a:off x="1547813" y="2132013"/>
            <a:ext cx="6048375" cy="1306512"/>
          </a:xfrm>
          <a:prstGeom prst="cloudCallout">
            <a:avLst>
              <a:gd name="adj1" fmla="val 59320"/>
              <a:gd name="adj2" fmla="val -61395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3200" dirty="0">
              <a:solidFill>
                <a:schemeClr val="tx1"/>
              </a:solidFill>
            </a:endParaRPr>
          </a:p>
        </p:txBody>
      </p:sp>
      <p:sp>
        <p:nvSpPr>
          <p:cNvPr id="36866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N°4</a:t>
            </a:r>
          </a:p>
        </p:txBody>
      </p:sp>
      <p:sp>
        <p:nvSpPr>
          <p:cNvPr id="3686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686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687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687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0" name="ZoneTexte 19"/>
          <p:cNvSpPr txBox="1">
            <a:spLocks noChangeArrowheads="1"/>
          </p:cNvSpPr>
          <p:nvPr/>
        </p:nvSpPr>
        <p:spPr bwMode="auto">
          <a:xfrm>
            <a:off x="4211638" y="4395788"/>
            <a:ext cx="1368425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6000" b="1">
                <a:solidFill>
                  <a:srgbClr val="00B050"/>
                </a:solidFill>
                <a:latin typeface="Calibri" pitchFamily="34" charset="0"/>
                <a:sym typeface="Wingdings" pitchFamily="2" charset="2"/>
              </a:rPr>
              <a:t></a:t>
            </a:r>
            <a:endParaRPr lang="fr-FR" sz="6000" b="1">
              <a:solidFill>
                <a:srgbClr val="00B050"/>
              </a:solidFill>
              <a:latin typeface="Calibri" pitchFamily="34" charset="0"/>
            </a:endParaRPr>
          </a:p>
        </p:txBody>
      </p:sp>
      <p:cxnSp>
        <p:nvCxnSpPr>
          <p:cNvPr id="22" name="Connecteur droit 21"/>
          <p:cNvCxnSpPr/>
          <p:nvPr/>
        </p:nvCxnSpPr>
        <p:spPr>
          <a:xfrm>
            <a:off x="827088" y="4292600"/>
            <a:ext cx="33845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>
            <a:off x="827088" y="3716338"/>
            <a:ext cx="446563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827088" y="5445125"/>
            <a:ext cx="36734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07143" y="1373143"/>
            <a:ext cx="8413329" cy="67710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cxnSp>
        <p:nvCxnSpPr>
          <p:cNvPr id="7" name="Connecteur droit 6"/>
          <p:cNvCxnSpPr/>
          <p:nvPr/>
        </p:nvCxnSpPr>
        <p:spPr>
          <a:xfrm>
            <a:off x="827088" y="2049463"/>
            <a:ext cx="144145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>
            <a:off x="5940425" y="2028825"/>
            <a:ext cx="143986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Rectangle 8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051720" y="2298938"/>
            <a:ext cx="5090176" cy="553998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24" name="Rectangle 23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239156" y="2730986"/>
            <a:ext cx="4702378" cy="553998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21" name="Espace réservé du contenu 2"/>
          <p:cNvSpPr txBox="1">
            <a:spLocks/>
          </p:cNvSpPr>
          <p:nvPr/>
        </p:nvSpPr>
        <p:spPr>
          <a:xfrm>
            <a:off x="250825" y="2824163"/>
            <a:ext cx="8642350" cy="38449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du premier degré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« X² = a »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produit nul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quotient nul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N°5</a:t>
            </a: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789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789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cxnSp>
        <p:nvCxnSpPr>
          <p:cNvPr id="22" name="Connecteur droit 21"/>
          <p:cNvCxnSpPr/>
          <p:nvPr/>
        </p:nvCxnSpPr>
        <p:spPr>
          <a:xfrm>
            <a:off x="827088" y="4292600"/>
            <a:ext cx="33845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>
            <a:off x="822325" y="4868863"/>
            <a:ext cx="33893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900113" y="5445125"/>
            <a:ext cx="367188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483768" y="1105109"/>
            <a:ext cx="4092081" cy="126957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3" name="Pensées 2"/>
          <p:cNvSpPr/>
          <p:nvPr/>
        </p:nvSpPr>
        <p:spPr>
          <a:xfrm>
            <a:off x="2339975" y="2346325"/>
            <a:ext cx="4968875" cy="1181100"/>
          </a:xfrm>
          <a:prstGeom prst="cloudCallout">
            <a:avLst>
              <a:gd name="adj1" fmla="val -6682"/>
              <a:gd name="adj2" fmla="val -7789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" name="ZoneTexte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915816" y="2491306"/>
            <a:ext cx="3358099" cy="865686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20" name="ZoneTexte 19"/>
          <p:cNvSpPr txBox="1">
            <a:spLocks noChangeArrowheads="1"/>
          </p:cNvSpPr>
          <p:nvPr/>
        </p:nvSpPr>
        <p:spPr bwMode="auto">
          <a:xfrm>
            <a:off x="5292725" y="3246438"/>
            <a:ext cx="136683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6000" b="1">
                <a:solidFill>
                  <a:srgbClr val="00B050"/>
                </a:solidFill>
                <a:latin typeface="Calibri" pitchFamily="34" charset="0"/>
                <a:sym typeface="Wingdings" pitchFamily="2" charset="2"/>
              </a:rPr>
              <a:t></a:t>
            </a:r>
            <a:endParaRPr lang="fr-FR" sz="6000" b="1">
              <a:solidFill>
                <a:srgbClr val="00B050"/>
              </a:solidFill>
              <a:latin typeface="Calibri" pitchFamily="34" charset="0"/>
            </a:endParaRPr>
          </a:p>
        </p:txBody>
      </p:sp>
      <p:sp>
        <p:nvSpPr>
          <p:cNvPr id="17" name="Espace réservé du contenu 2"/>
          <p:cNvSpPr txBox="1">
            <a:spLocks/>
          </p:cNvSpPr>
          <p:nvPr/>
        </p:nvSpPr>
        <p:spPr>
          <a:xfrm>
            <a:off x="250825" y="2824163"/>
            <a:ext cx="8642350" cy="38449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du premier degré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« X² = a »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produit nul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quotient nul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N°6</a:t>
            </a: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891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891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891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0" name="ZoneTexte 19"/>
          <p:cNvSpPr txBox="1">
            <a:spLocks noChangeArrowheads="1"/>
          </p:cNvSpPr>
          <p:nvPr/>
        </p:nvSpPr>
        <p:spPr bwMode="auto">
          <a:xfrm>
            <a:off x="4443413" y="5375275"/>
            <a:ext cx="13684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6000" b="1">
                <a:solidFill>
                  <a:srgbClr val="00B050"/>
                </a:solidFill>
                <a:latin typeface="Calibri" pitchFamily="34" charset="0"/>
                <a:sym typeface="Wingdings" pitchFamily="2" charset="2"/>
              </a:rPr>
              <a:t></a:t>
            </a:r>
            <a:endParaRPr lang="fr-FR" sz="6000" b="1">
              <a:solidFill>
                <a:srgbClr val="00B050"/>
              </a:solidFill>
              <a:latin typeface="Calibri" pitchFamily="34" charset="0"/>
            </a:endParaRPr>
          </a:p>
        </p:txBody>
      </p:sp>
      <p:cxnSp>
        <p:nvCxnSpPr>
          <p:cNvPr id="22" name="Connecteur droit 21"/>
          <p:cNvCxnSpPr/>
          <p:nvPr/>
        </p:nvCxnSpPr>
        <p:spPr>
          <a:xfrm>
            <a:off x="827088" y="4724400"/>
            <a:ext cx="31686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>
            <a:off x="827088" y="4149725"/>
            <a:ext cx="446563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827088" y="5300663"/>
            <a:ext cx="36004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ensées 2"/>
          <p:cNvSpPr/>
          <p:nvPr/>
        </p:nvSpPr>
        <p:spPr>
          <a:xfrm>
            <a:off x="1692275" y="1997075"/>
            <a:ext cx="5111750" cy="2017713"/>
          </a:xfrm>
          <a:prstGeom prst="cloudCallout">
            <a:avLst>
              <a:gd name="adj1" fmla="val 19793"/>
              <a:gd name="adj2" fmla="val -6689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8" name="ZoneTexte 1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627784" y="2093269"/>
            <a:ext cx="2675989" cy="809389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7" name="Pensées 16"/>
          <p:cNvSpPr/>
          <p:nvPr/>
        </p:nvSpPr>
        <p:spPr>
          <a:xfrm>
            <a:off x="5435600" y="3027363"/>
            <a:ext cx="3651250" cy="1697037"/>
          </a:xfrm>
          <a:prstGeom prst="cloudCallout">
            <a:avLst>
              <a:gd name="adj1" fmla="val -23013"/>
              <a:gd name="adj2" fmla="val -6751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9" name="ZoneTexte 1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481548" y="3521765"/>
            <a:ext cx="3318409" cy="864532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5" name="ZoneTexte 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607774" y="2924944"/>
            <a:ext cx="3908442" cy="809389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6" name="ZoneTexte 1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386246" y="725032"/>
            <a:ext cx="2481898" cy="1272080"/>
          </a:xfrm>
          <a:prstGeom prst="rect">
            <a:avLst/>
          </a:prstGeom>
          <a:blipFill rotWithShape="0">
            <a:blip r:embed="rId5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21" name="Espace réservé du contenu 2"/>
          <p:cNvSpPr txBox="1">
            <a:spLocks/>
          </p:cNvSpPr>
          <p:nvPr/>
        </p:nvSpPr>
        <p:spPr>
          <a:xfrm>
            <a:off x="250825" y="3213100"/>
            <a:ext cx="8642350" cy="38449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du premier degré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« X² = a »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produit nul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quotient nul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" grpId="0" animBg="1"/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sées 3"/>
          <p:cNvSpPr/>
          <p:nvPr/>
        </p:nvSpPr>
        <p:spPr>
          <a:xfrm>
            <a:off x="1187450" y="1822450"/>
            <a:ext cx="6661150" cy="1722438"/>
          </a:xfrm>
          <a:prstGeom prst="cloudCallout">
            <a:avLst>
              <a:gd name="adj1" fmla="val 4151"/>
              <a:gd name="adj2" fmla="val -70611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9938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N°7</a:t>
            </a:r>
          </a:p>
        </p:txBody>
      </p:sp>
      <p:sp>
        <p:nvSpPr>
          <p:cNvPr id="3993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994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99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3994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0" name="ZoneTexte 19"/>
          <p:cNvSpPr txBox="1">
            <a:spLocks noChangeArrowheads="1"/>
          </p:cNvSpPr>
          <p:nvPr/>
        </p:nvSpPr>
        <p:spPr bwMode="auto">
          <a:xfrm>
            <a:off x="4572000" y="4360863"/>
            <a:ext cx="13684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6000" b="1">
                <a:solidFill>
                  <a:srgbClr val="00B050"/>
                </a:solidFill>
                <a:latin typeface="Calibri" pitchFamily="34" charset="0"/>
                <a:sym typeface="Wingdings" pitchFamily="2" charset="2"/>
              </a:rPr>
              <a:t></a:t>
            </a:r>
            <a:endParaRPr lang="fr-FR" sz="6000" b="1">
              <a:solidFill>
                <a:srgbClr val="00B050"/>
              </a:solidFill>
              <a:latin typeface="Calibri" pitchFamily="34" charset="0"/>
            </a:endParaRPr>
          </a:p>
        </p:txBody>
      </p:sp>
      <p:cxnSp>
        <p:nvCxnSpPr>
          <p:cNvPr id="22" name="Connecteur droit 21"/>
          <p:cNvCxnSpPr/>
          <p:nvPr/>
        </p:nvCxnSpPr>
        <p:spPr>
          <a:xfrm>
            <a:off x="827088" y="4292600"/>
            <a:ext cx="33845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>
            <a:off x="827088" y="3716338"/>
            <a:ext cx="45370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900113" y="5445125"/>
            <a:ext cx="367188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197605" y="908720"/>
            <a:ext cx="4822667" cy="67710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5" name="ZoneTexte 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327825" y="2062009"/>
            <a:ext cx="6408712" cy="430887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8" name="ZoneTexte 1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483767" y="2492896"/>
            <a:ext cx="4096827" cy="430887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7" name="ZoneTexte 1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829370" y="2924944"/>
            <a:ext cx="3470822" cy="430887"/>
          </a:xfrm>
          <a:prstGeom prst="rect">
            <a:avLst/>
          </a:prstGeom>
          <a:blipFill rotWithShape="0">
            <a:blip r:embed="rId5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9" name="Espace réservé du contenu 2"/>
          <p:cNvSpPr txBox="1">
            <a:spLocks/>
          </p:cNvSpPr>
          <p:nvPr/>
        </p:nvSpPr>
        <p:spPr>
          <a:xfrm>
            <a:off x="250825" y="2824163"/>
            <a:ext cx="8642350" cy="38449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du premier degré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« X² = a »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produit nul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quotient nul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N°8</a:t>
            </a:r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4096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4096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4096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0" name="ZoneTexte 19"/>
          <p:cNvSpPr txBox="1">
            <a:spLocks noChangeArrowheads="1"/>
          </p:cNvSpPr>
          <p:nvPr/>
        </p:nvSpPr>
        <p:spPr bwMode="auto">
          <a:xfrm>
            <a:off x="5219700" y="3213100"/>
            <a:ext cx="13684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6000" b="1">
                <a:solidFill>
                  <a:srgbClr val="00B050"/>
                </a:solidFill>
                <a:latin typeface="Calibri" pitchFamily="34" charset="0"/>
                <a:sym typeface="Wingdings" pitchFamily="2" charset="2"/>
              </a:rPr>
              <a:t></a:t>
            </a:r>
            <a:endParaRPr lang="fr-FR" sz="6000" b="1">
              <a:solidFill>
                <a:srgbClr val="00B050"/>
              </a:solidFill>
              <a:latin typeface="Calibri" pitchFamily="34" charset="0"/>
            </a:endParaRPr>
          </a:p>
        </p:txBody>
      </p:sp>
      <p:cxnSp>
        <p:nvCxnSpPr>
          <p:cNvPr id="22" name="Connecteur droit 21"/>
          <p:cNvCxnSpPr/>
          <p:nvPr/>
        </p:nvCxnSpPr>
        <p:spPr>
          <a:xfrm>
            <a:off x="827088" y="4292600"/>
            <a:ext cx="33845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900113" y="5445125"/>
            <a:ext cx="367188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335234" y="1484784"/>
            <a:ext cx="4473532" cy="67710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3" name="Pensées 2"/>
          <p:cNvSpPr/>
          <p:nvPr/>
        </p:nvSpPr>
        <p:spPr>
          <a:xfrm>
            <a:off x="1476375" y="2162175"/>
            <a:ext cx="6335713" cy="1338263"/>
          </a:xfrm>
          <a:prstGeom prst="cloudCallout">
            <a:avLst>
              <a:gd name="adj1" fmla="val 22367"/>
              <a:gd name="adj2" fmla="val -61283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" name="ZoneTexte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093734" y="2337958"/>
            <a:ext cx="5404428" cy="492443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7" name="ZoneTexte 1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354573" y="2792541"/>
            <a:ext cx="2657587" cy="492443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cxnSp>
        <p:nvCxnSpPr>
          <p:cNvPr id="24" name="Connecteur droit 23"/>
          <p:cNvCxnSpPr/>
          <p:nvPr/>
        </p:nvCxnSpPr>
        <p:spPr>
          <a:xfrm flipV="1">
            <a:off x="6116638" y="2397125"/>
            <a:ext cx="396875" cy="4206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 flipV="1">
            <a:off x="4799013" y="2433638"/>
            <a:ext cx="396875" cy="4222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contenu 2"/>
          <p:cNvSpPr txBox="1">
            <a:spLocks/>
          </p:cNvSpPr>
          <p:nvPr/>
        </p:nvSpPr>
        <p:spPr>
          <a:xfrm>
            <a:off x="250825" y="2781300"/>
            <a:ext cx="8642350" cy="314325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du premier degré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« X² = a »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produit nul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quotient nul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</p:txBody>
      </p:sp>
      <p:sp>
        <p:nvSpPr>
          <p:cNvPr id="21" name="ZoneTexte 20"/>
          <p:cNvSpPr txBox="1">
            <a:spLocks noChangeArrowheads="1"/>
          </p:cNvSpPr>
          <p:nvPr/>
        </p:nvSpPr>
        <p:spPr bwMode="auto">
          <a:xfrm>
            <a:off x="4427538" y="4433888"/>
            <a:ext cx="1368425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6000" b="1">
                <a:solidFill>
                  <a:srgbClr val="00B050"/>
                </a:solidFill>
                <a:latin typeface="Calibri" pitchFamily="34" charset="0"/>
                <a:sym typeface="Wingdings" pitchFamily="2" charset="2"/>
              </a:rPr>
              <a:t></a:t>
            </a:r>
            <a:endParaRPr lang="fr-FR" sz="6000" b="1">
              <a:solidFill>
                <a:srgbClr val="00B05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" grpId="0" animBg="1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N°8</a:t>
            </a:r>
          </a:p>
        </p:txBody>
      </p:sp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4198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4198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4198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0" name="ZoneTexte 19"/>
          <p:cNvSpPr txBox="1">
            <a:spLocks noChangeArrowheads="1"/>
          </p:cNvSpPr>
          <p:nvPr/>
        </p:nvSpPr>
        <p:spPr bwMode="auto">
          <a:xfrm>
            <a:off x="5219700" y="3213100"/>
            <a:ext cx="13684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6000" b="1">
                <a:solidFill>
                  <a:srgbClr val="00B050"/>
                </a:solidFill>
                <a:latin typeface="Calibri" pitchFamily="34" charset="0"/>
                <a:sym typeface="Wingdings" pitchFamily="2" charset="2"/>
              </a:rPr>
              <a:t></a:t>
            </a:r>
            <a:endParaRPr lang="fr-FR" sz="6000" b="1">
              <a:solidFill>
                <a:srgbClr val="00B050"/>
              </a:solidFill>
              <a:latin typeface="Calibri" pitchFamily="34" charset="0"/>
            </a:endParaRPr>
          </a:p>
        </p:txBody>
      </p:sp>
      <p:cxnSp>
        <p:nvCxnSpPr>
          <p:cNvPr id="22" name="Connecteur droit 21"/>
          <p:cNvCxnSpPr/>
          <p:nvPr/>
        </p:nvCxnSpPr>
        <p:spPr>
          <a:xfrm>
            <a:off x="827088" y="4292600"/>
            <a:ext cx="33845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>
            <a:off x="827088" y="4868863"/>
            <a:ext cx="36004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900113" y="5445125"/>
            <a:ext cx="367188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335234" y="1484784"/>
            <a:ext cx="4473532" cy="67710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3" name="Pensées 2"/>
          <p:cNvSpPr/>
          <p:nvPr/>
        </p:nvSpPr>
        <p:spPr>
          <a:xfrm>
            <a:off x="1763713" y="2162175"/>
            <a:ext cx="5903912" cy="1289050"/>
          </a:xfrm>
          <a:prstGeom prst="cloudCallout">
            <a:avLst>
              <a:gd name="adj1" fmla="val 23964"/>
              <a:gd name="adj2" fmla="val -62141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" name="ZoneTexte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398105" y="2337958"/>
            <a:ext cx="4406143" cy="492443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17" name="ZoneTexte 1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75856" y="2792541"/>
            <a:ext cx="2567818" cy="492443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cxnSp>
        <p:nvCxnSpPr>
          <p:cNvPr id="6" name="Connecteur droit 5"/>
          <p:cNvCxnSpPr/>
          <p:nvPr/>
        </p:nvCxnSpPr>
        <p:spPr>
          <a:xfrm flipV="1">
            <a:off x="3024188" y="2338388"/>
            <a:ext cx="395287" cy="4206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 flipV="1">
            <a:off x="5472113" y="2338388"/>
            <a:ext cx="395287" cy="4206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xplosion 2 18"/>
          <p:cNvSpPr/>
          <p:nvPr/>
        </p:nvSpPr>
        <p:spPr>
          <a:xfrm rot="20682919">
            <a:off x="-79375" y="200025"/>
            <a:ext cx="3600450" cy="1800225"/>
          </a:xfrm>
          <a:prstGeom prst="irregularSeal2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2002" name="ZoneTexte 24"/>
          <p:cNvSpPr txBox="1">
            <a:spLocks noChangeArrowheads="1"/>
          </p:cNvSpPr>
          <p:nvPr/>
        </p:nvSpPr>
        <p:spPr bwMode="auto">
          <a:xfrm rot="-1485093">
            <a:off x="449263" y="592138"/>
            <a:ext cx="21844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3200">
                <a:solidFill>
                  <a:srgbClr val="FF0000"/>
                </a:solidFill>
                <a:latin typeface="Calibri" pitchFamily="34" charset="0"/>
              </a:rPr>
              <a:t>Autre méthode !</a:t>
            </a:r>
          </a:p>
        </p:txBody>
      </p:sp>
      <p:sp>
        <p:nvSpPr>
          <p:cNvPr id="24" name="Espace réservé du contenu 2"/>
          <p:cNvSpPr txBox="1">
            <a:spLocks/>
          </p:cNvSpPr>
          <p:nvPr/>
        </p:nvSpPr>
        <p:spPr>
          <a:xfrm>
            <a:off x="250825" y="2824163"/>
            <a:ext cx="8642350" cy="38449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du premier degré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« X² = a »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produit nul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quotient nul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ensées 5"/>
          <p:cNvSpPr/>
          <p:nvPr/>
        </p:nvSpPr>
        <p:spPr>
          <a:xfrm>
            <a:off x="2889250" y="1924050"/>
            <a:ext cx="5616575" cy="2151063"/>
          </a:xfrm>
          <a:prstGeom prst="cloudCallout">
            <a:avLst>
              <a:gd name="adj1" fmla="val 1714"/>
              <a:gd name="adj2" fmla="val -7516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3010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N°9</a:t>
            </a:r>
          </a:p>
        </p:txBody>
      </p:sp>
      <p:sp>
        <p:nvSpPr>
          <p:cNvPr id="4301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4301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4301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4301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cxnSp>
        <p:nvCxnSpPr>
          <p:cNvPr id="23" name="Connecteur droit 22"/>
          <p:cNvCxnSpPr/>
          <p:nvPr/>
        </p:nvCxnSpPr>
        <p:spPr>
          <a:xfrm>
            <a:off x="827088" y="4243388"/>
            <a:ext cx="446563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>
            <a:spLocks noChangeArrowheads="1"/>
          </p:cNvSpPr>
          <p:nvPr/>
        </p:nvSpPr>
        <p:spPr bwMode="auto">
          <a:xfrm>
            <a:off x="4067175" y="4308475"/>
            <a:ext cx="13684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6000" b="1">
                <a:solidFill>
                  <a:srgbClr val="00B050"/>
                </a:solidFill>
                <a:latin typeface="Calibri" pitchFamily="34" charset="0"/>
                <a:sym typeface="Wingdings" pitchFamily="2" charset="2"/>
              </a:rPr>
              <a:t></a:t>
            </a:r>
            <a:endParaRPr lang="fr-FR" sz="6000" b="1">
              <a:solidFill>
                <a:srgbClr val="00B050"/>
              </a:solidFill>
              <a:latin typeface="Calibri" pitchFamily="34" charset="0"/>
            </a:endParaRPr>
          </a:p>
        </p:txBody>
      </p:sp>
      <p:cxnSp>
        <p:nvCxnSpPr>
          <p:cNvPr id="17" name="Connecteur droit 16"/>
          <p:cNvCxnSpPr/>
          <p:nvPr/>
        </p:nvCxnSpPr>
        <p:spPr>
          <a:xfrm>
            <a:off x="900113" y="5975350"/>
            <a:ext cx="367188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430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9" name="ZoneTexte 1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387940" y="807676"/>
            <a:ext cx="4368119" cy="67710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20" name="ZoneTexte 19"/>
          <p:cNvSpPr txBox="1">
            <a:spLocks noChangeArrowheads="1"/>
          </p:cNvSpPr>
          <p:nvPr/>
        </p:nvSpPr>
        <p:spPr bwMode="auto">
          <a:xfrm>
            <a:off x="4329113" y="4826000"/>
            <a:ext cx="13684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6000" b="1">
                <a:solidFill>
                  <a:srgbClr val="00B050"/>
                </a:solidFill>
                <a:latin typeface="Calibri" pitchFamily="34" charset="0"/>
                <a:sym typeface="Wingdings" pitchFamily="2" charset="2"/>
              </a:rPr>
              <a:t></a:t>
            </a:r>
            <a:endParaRPr lang="fr-FR" sz="6000" b="1">
              <a:solidFill>
                <a:srgbClr val="00B050"/>
              </a:solidFill>
              <a:latin typeface="Calibri" pitchFamily="34" charset="0"/>
            </a:endParaRPr>
          </a:p>
        </p:txBody>
      </p:sp>
      <p:sp>
        <p:nvSpPr>
          <p:cNvPr id="7" name="ZoneTexte 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971237" y="2134017"/>
            <a:ext cx="3337067" cy="430887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25" name="ZoneTexte 2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78354" y="2967559"/>
            <a:ext cx="4722831" cy="430887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27" name="ZoneTexte 2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937937" y="2564488"/>
            <a:ext cx="3284169" cy="430887"/>
          </a:xfrm>
          <a:prstGeom prst="rect">
            <a:avLst/>
          </a:prstGeom>
          <a:blipFill rotWithShape="0">
            <a:blip r:embed="rId5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21" name="ZoneTexte 2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879552" y="3337959"/>
            <a:ext cx="3470822" cy="430887"/>
          </a:xfrm>
          <a:prstGeom prst="rect">
            <a:avLst/>
          </a:prstGeom>
          <a:blipFill rotWithShape="0">
            <a:blip r:embed="rId6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22" name="Pensées 21"/>
          <p:cNvSpPr/>
          <p:nvPr/>
        </p:nvSpPr>
        <p:spPr>
          <a:xfrm>
            <a:off x="250825" y="1474788"/>
            <a:ext cx="3657600" cy="911225"/>
          </a:xfrm>
          <a:prstGeom prst="cloudCallout">
            <a:avLst>
              <a:gd name="adj1" fmla="val 93974"/>
              <a:gd name="adj2" fmla="val -61336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6" name="ZoneTexte 2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19632" y="1645897"/>
            <a:ext cx="2715872" cy="440633"/>
          </a:xfrm>
          <a:prstGeom prst="rect">
            <a:avLst/>
          </a:prstGeom>
          <a:blipFill rotWithShape="0">
            <a:blip r:embed="rId7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24" name="Espace réservé du contenu 2"/>
          <p:cNvSpPr txBox="1">
            <a:spLocks/>
          </p:cNvSpPr>
          <p:nvPr/>
        </p:nvSpPr>
        <p:spPr>
          <a:xfrm>
            <a:off x="323850" y="3328988"/>
            <a:ext cx="8640763" cy="34131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du premier degré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« X² = a »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produit nul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quotient nul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/>
      <p:bldP spid="20" grpId="0"/>
      <p:bldP spid="2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r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r>
              <a:rPr lang="fr-FR" smtClean="0"/>
              <a:t>N°10</a:t>
            </a: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4403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4403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4403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20" name="ZoneTexte 19"/>
          <p:cNvSpPr txBox="1">
            <a:spLocks noChangeArrowheads="1"/>
          </p:cNvSpPr>
          <p:nvPr/>
        </p:nvSpPr>
        <p:spPr bwMode="auto">
          <a:xfrm>
            <a:off x="4284663" y="4365625"/>
            <a:ext cx="1366837" cy="101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6000" b="1">
                <a:solidFill>
                  <a:srgbClr val="00B050"/>
                </a:solidFill>
                <a:latin typeface="Calibri" pitchFamily="34" charset="0"/>
                <a:sym typeface="Wingdings" pitchFamily="2" charset="2"/>
              </a:rPr>
              <a:t></a:t>
            </a:r>
            <a:endParaRPr lang="fr-FR" sz="6000" b="1">
              <a:solidFill>
                <a:srgbClr val="00B050"/>
              </a:solidFill>
              <a:latin typeface="Calibri" pitchFamily="34" charset="0"/>
            </a:endParaRPr>
          </a:p>
        </p:txBody>
      </p:sp>
      <p:cxnSp>
        <p:nvCxnSpPr>
          <p:cNvPr id="23" name="Connecteur droit 22"/>
          <p:cNvCxnSpPr/>
          <p:nvPr/>
        </p:nvCxnSpPr>
        <p:spPr>
          <a:xfrm>
            <a:off x="827088" y="3716338"/>
            <a:ext cx="446563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900113" y="5445125"/>
            <a:ext cx="36004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ensées 16"/>
          <p:cNvSpPr/>
          <p:nvPr/>
        </p:nvSpPr>
        <p:spPr>
          <a:xfrm>
            <a:off x="1619250" y="1751013"/>
            <a:ext cx="5905500" cy="1731962"/>
          </a:xfrm>
          <a:prstGeom prst="cloudCallout">
            <a:avLst>
              <a:gd name="adj1" fmla="val 27631"/>
              <a:gd name="adj2" fmla="val -64469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36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8" name="ZoneTexte 1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195736" y="948601"/>
            <a:ext cx="4722255" cy="677108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6" name="Rectangle 5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918199" y="2348880"/>
            <a:ext cx="5307607" cy="523220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21" name="ZoneTexte 2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723189" y="1938671"/>
            <a:ext cx="3725828" cy="440633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cxnSp>
        <p:nvCxnSpPr>
          <p:cNvPr id="22" name="Connecteur droit 21"/>
          <p:cNvCxnSpPr/>
          <p:nvPr/>
        </p:nvCxnSpPr>
        <p:spPr>
          <a:xfrm>
            <a:off x="900113" y="4292600"/>
            <a:ext cx="316706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615434" y="2782089"/>
            <a:ext cx="3937553" cy="430887"/>
          </a:xfrm>
          <a:prstGeom prst="rect">
            <a:avLst/>
          </a:prstGeom>
          <a:blipFill rotWithShape="0">
            <a:blip r:embed="rId5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24" name="Espace réservé du contenu 2"/>
          <p:cNvSpPr txBox="1">
            <a:spLocks/>
          </p:cNvSpPr>
          <p:nvPr/>
        </p:nvSpPr>
        <p:spPr>
          <a:xfrm>
            <a:off x="250825" y="2824163"/>
            <a:ext cx="8642350" cy="38449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du premier degré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« X² = a »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produit nul</a:t>
            </a:r>
          </a:p>
          <a:p>
            <a:pPr marL="514350" indent="-5143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fr-FR" sz="3200" dirty="0">
                <a:latin typeface="+mn-lt"/>
                <a:cs typeface="+mn-cs"/>
              </a:rPr>
              <a:t>Équation </a:t>
            </a:r>
            <a:r>
              <a:rPr lang="fr-FR" sz="3200" dirty="0">
                <a:latin typeface="+mn-lt"/>
                <a:cs typeface="+mn-cs"/>
              </a:rPr>
              <a:t>quotient nul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2708275"/>
            <a:ext cx="9144000" cy="11525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9800" cap="small" dirty="0" smtClean="0"/>
              <a:t>Fin</a:t>
            </a:r>
            <a:endParaRPr lang="fr-FR" sz="7200" cap="smal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736</TotalTime>
  <Words>384</Words>
  <Application>Microsoft Office PowerPoint</Application>
  <PresentationFormat>Affichage à l'écran (4:3)</PresentationFormat>
  <Paragraphs>174</Paragraphs>
  <Slides>30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5" baseType="lpstr">
      <vt:lpstr>Calibri</vt:lpstr>
      <vt:lpstr>Arial</vt:lpstr>
      <vt:lpstr>Wingdings</vt:lpstr>
      <vt:lpstr>Cambria Math</vt:lpstr>
      <vt:lpstr>Thème Office</vt:lpstr>
      <vt:lpstr>ÉQUATIONS SÉRIE 3</vt:lpstr>
      <vt:lpstr>Diapositive 2</vt:lpstr>
      <vt:lpstr>À quel(s) type(s)  d’équation(s) « de référence », les équations suivantes  sont-elles équivalentes ?</vt:lpstr>
      <vt:lpstr>N°0</vt:lpstr>
      <vt:lpstr>N°0</vt:lpstr>
      <vt:lpstr>N°0 bis</vt:lpstr>
      <vt:lpstr>N°0 bis</vt:lpstr>
      <vt:lpstr>N°1</vt:lpstr>
      <vt:lpstr>N°2</vt:lpstr>
      <vt:lpstr>N°3</vt:lpstr>
      <vt:lpstr>N°4</vt:lpstr>
      <vt:lpstr>N°5</vt:lpstr>
      <vt:lpstr>N°6</vt:lpstr>
      <vt:lpstr>N°7</vt:lpstr>
      <vt:lpstr>N°8</vt:lpstr>
      <vt:lpstr>N°9</vt:lpstr>
      <vt:lpstr>N°10</vt:lpstr>
      <vt:lpstr>CORRECTION</vt:lpstr>
      <vt:lpstr>N°1</vt:lpstr>
      <vt:lpstr>N°2</vt:lpstr>
      <vt:lpstr>N°3</vt:lpstr>
      <vt:lpstr>N°4</vt:lpstr>
      <vt:lpstr>N°5</vt:lpstr>
      <vt:lpstr>N°6</vt:lpstr>
      <vt:lpstr>N°7</vt:lpstr>
      <vt:lpstr>N°8</vt:lpstr>
      <vt:lpstr>N°8</vt:lpstr>
      <vt:lpstr>N°9</vt:lpstr>
      <vt:lpstr>N°10</vt:lpstr>
      <vt:lpstr>FIN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LOGIQUE</dc:title>
  <dc:creator>BASTIDE Christine</dc:creator>
  <cp:lastModifiedBy>Hélène_Trillard</cp:lastModifiedBy>
  <cp:revision>124</cp:revision>
  <dcterms:created xsi:type="dcterms:W3CDTF">2014-04-12T08:02:15Z</dcterms:created>
  <dcterms:modified xsi:type="dcterms:W3CDTF">2018-03-21T15:45:48Z</dcterms:modified>
</cp:coreProperties>
</file>